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61" r:id="rId8"/>
    <p:sldId id="26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-17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07b7aa52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07b7aa52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007b7aa52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007b7aa52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cboe.org/wilkinson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hyperlink" Target="https://www.rcboe.org/cms/lib/GA01903614/Centricity/Domain/4/2020021%20School%20CalendarBoard%20approved%20714202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rcboe.org/cms/lib/GA01903614/Centricity/Domain/13184/Mascot%20Junction%20Information.pdf" TargetMode="External"/><Relationship Id="rId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8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40225"/>
            <a:ext cx="7101750" cy="39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6663"/>
            <a:ext cx="2119374" cy="262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4450" y="1444700"/>
            <a:ext cx="31211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2175" y="3470375"/>
            <a:ext cx="4082449" cy="26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500" y="240225"/>
            <a:ext cx="1577474" cy="13720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243300" y="793225"/>
            <a:ext cx="61104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T</a:t>
            </a:r>
            <a:r>
              <a:rPr lang="en-US" sz="24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hird</a:t>
            </a:r>
            <a:r>
              <a:rPr lang="en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Grade</a:t>
            </a: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Wilkinson Gardens Elementary School</a:t>
            </a: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 Kathleen Mainhart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41625" y="2230925"/>
            <a:ext cx="9543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10" action="ppaction://hlinksldjump"/>
              </a:rPr>
              <a:t>Syllabus</a:t>
            </a:r>
            <a:endParaRPr sz="1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441625" y="2571750"/>
            <a:ext cx="29475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11"/>
              </a:rPr>
              <a:t>Wildcats ROAR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441550" y="2914313"/>
            <a:ext cx="3904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12"/>
              </a:rPr>
              <a:t>School Calendar</a:t>
            </a:r>
            <a:endParaRPr sz="1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841925" y="39729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6122725" y="2914325"/>
            <a:ext cx="13137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me to find out more about me.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>
            <a:off x="5862350" y="2627525"/>
            <a:ext cx="1722775" cy="1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All About Me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0" y="964019"/>
            <a:ext cx="9229060" cy="4437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Hello 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Third</a:t>
            </a: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 Graders and Parents,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My name is Dr. Mainhart and this is my </a:t>
            </a: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fifth</a:t>
            </a: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 year teaching at Wilkinson Gardens Elementary School in Georgia.  I am very excited to be your teacher this year.  We will learn lots of wonderful things.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I graduated in 1985 from Goucher College with a BA in Elementary Education and English.  I spent two years as a Peace Corps Volunteer in Morocco and when I returned to the United States, I taught in New Hampshire and Virginia.  While in Virginia, I attended the University of Virginia and got my M.Ed and Ph.D in Educational Evaluation.  My research involved looking at how experienced teachers incorporated multicultural education into their classroom. Since then I have taught in New York City (both elementary and graduate education) and in the United Arab Emirates.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I am pleased to be in Georgia and to be teaching grade 1 at Wilkinson Gardens.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76200" y="144650"/>
            <a:ext cx="8520600" cy="47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3rd Grade Syllabus</a:t>
            </a:r>
            <a:endParaRPr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Phonics:  </a:t>
            </a:r>
            <a:r>
              <a:rPr lang="en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Sight words, 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homophones, schwa sound, vowel teams, suffixes, syllable types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Grammar: (nouns, verbs, adjectives, conjunctions, etc.)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Writing: 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Narrative, Opinion, Informational Text</a:t>
            </a:r>
            <a:endParaRPr lang="en"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     Reading: </a:t>
            </a: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and identify </a:t>
            </a:r>
            <a:r>
              <a:rPr lang="en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kinds of texts (informational and literary)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</a:t>
            </a:r>
            <a:r>
              <a:rPr lang="en-US" sz="14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ial</a:t>
            </a:r>
            <a:r>
              <a:rPr lang="en-US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Studies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Geography:  Major Rivers and Mountain Ranges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 Colonies become the United States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Westward and Expansion; Native Americans</a:t>
            </a:r>
            <a:endParaRPr sz="1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7D16-9247-4199-A7F2-41137880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Supply List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62CB-CA4D-4617-AB1E-C45C55D3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189416" cy="3416400"/>
          </a:xfrm>
        </p:spPr>
        <p:txBody>
          <a:bodyPr/>
          <a:lstStyle/>
          <a:p>
            <a:pPr fontAlgn="base"/>
            <a:r>
              <a:rPr lang="en-US" b="1" dirty="0"/>
              <a:t>Ear buds or Headphones 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2 spiral 1 subject notebooks, college ruled (blue, green)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2 composition notebooks, college ruled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 (blue, green)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4 pocket folders (no prongs) (2 blue, 2 green)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Wooden Pencils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Pencil box OR large pencil pouch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4 highlighters 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2 packs of glue sticks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Scissors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1 pack 24 count crayons</a:t>
            </a:r>
            <a:r>
              <a:rPr lang="en-US" dirty="0"/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6F445-D1AA-449C-B994-FB129B85A1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r>
              <a:rPr lang="en-US" b="1" dirty="0"/>
              <a:t>1 pack-colored pencils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2 packs of college ruled lined paper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Tissue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Hand Sanitizer</a:t>
            </a:r>
            <a:r>
              <a:rPr lang="en-US" dirty="0"/>
              <a:t> </a:t>
            </a:r>
          </a:p>
          <a:p>
            <a:pPr fontAlgn="base"/>
            <a:r>
              <a:rPr lang="en-US" b="1" dirty="0"/>
              <a:t>Dry erase markers (for student use)</a:t>
            </a:r>
            <a:r>
              <a:rPr lang="en-US" dirty="0"/>
              <a:t> </a:t>
            </a:r>
          </a:p>
          <a:p>
            <a:endParaRPr lang="en-US" dirty="0"/>
          </a:p>
          <a:p>
            <a:pPr fontAlgn="base"/>
            <a:r>
              <a:rPr lang="en-US" sz="1200" b="1" dirty="0"/>
              <a:t>Homeroom Wishlist (for classroom use)</a:t>
            </a:r>
            <a:r>
              <a:rPr lang="en-US" sz="1200" dirty="0"/>
              <a:t> </a:t>
            </a:r>
          </a:p>
          <a:p>
            <a:pPr fontAlgn="base"/>
            <a:r>
              <a:rPr lang="en-US" sz="1200" dirty="0"/>
              <a:t>-White copy paper </a:t>
            </a:r>
          </a:p>
          <a:p>
            <a:pPr fontAlgn="base"/>
            <a:r>
              <a:rPr lang="en-US" sz="1200" dirty="0"/>
              <a:t>-Multi-color copy paper </a:t>
            </a:r>
          </a:p>
          <a:p>
            <a:pPr fontAlgn="base"/>
            <a:r>
              <a:rPr lang="en-US" sz="1200" dirty="0"/>
              <a:t>-White card stock </a:t>
            </a:r>
          </a:p>
          <a:p>
            <a:pPr fontAlgn="base"/>
            <a:r>
              <a:rPr lang="en-US" sz="1200" dirty="0"/>
              <a:t>-Multi-color card stock </a:t>
            </a:r>
          </a:p>
          <a:p>
            <a:pPr fontAlgn="base"/>
            <a:r>
              <a:rPr lang="en-US" sz="1200" dirty="0"/>
              <a:t>-Band-aids </a:t>
            </a:r>
          </a:p>
          <a:p>
            <a:pPr fontAlgn="base"/>
            <a:r>
              <a:rPr lang="en-US" sz="1200" dirty="0"/>
              <a:t>-Sanitizing wipes </a:t>
            </a:r>
          </a:p>
          <a:p>
            <a:pPr fontAlgn="base"/>
            <a:r>
              <a:rPr lang="en-US" sz="1200" dirty="0"/>
              <a:t>-Baby wipes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E8B0-8968-4487-8E95-1855D5B8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7" y="330495"/>
            <a:ext cx="8704701" cy="661877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Roaring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BB829-1070-47F8-B9E5-0A637746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077433"/>
            <a:ext cx="8520600" cy="3735572"/>
          </a:xfrm>
        </p:spPr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F0C17-D1FB-4A3A-8A38-62AFAE1B1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85153"/>
              </p:ext>
            </p:extLst>
          </p:nvPr>
        </p:nvGraphicFramePr>
        <p:xfrm>
          <a:off x="311701" y="1008761"/>
          <a:ext cx="8392820" cy="3599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3550">
                  <a:extLst>
                    <a:ext uri="{9D8B030D-6E8A-4147-A177-3AD203B41FA5}">
                      <a16:colId xmlns:a16="http://schemas.microsoft.com/office/drawing/2014/main" val="1465905914"/>
                    </a:ext>
                  </a:extLst>
                </a:gridCol>
                <a:gridCol w="4189270">
                  <a:extLst>
                    <a:ext uri="{9D8B030D-6E8A-4147-A177-3AD203B41FA5}">
                      <a16:colId xmlns:a16="http://schemas.microsoft.com/office/drawing/2014/main" val="3465446835"/>
                    </a:ext>
                  </a:extLst>
                </a:gridCol>
              </a:tblGrid>
              <a:tr h="136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R.O.A.R.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Classroom</a:t>
                      </a:r>
                      <a:endParaRPr lang="en-US" sz="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Voice Level 1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extLst>
                  <a:ext uri="{0D108BD9-81ED-4DB2-BD59-A6C34878D82A}">
                    <a16:rowId xmlns:a16="http://schemas.microsoft.com/office/drawing/2014/main" val="2756610336"/>
                  </a:ext>
                </a:extLst>
              </a:tr>
              <a:tr h="806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</a:t>
                      </a:r>
                      <a:endParaRPr lang="en-US" sz="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Respectful to others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Raise your hand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Take turns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Be kind to others 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Keep hands, feet, and objects to yourself</a:t>
                      </a:r>
                    </a:p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extLst>
                  <a:ext uri="{0D108BD9-81ED-4DB2-BD59-A6C34878D82A}">
                    <a16:rowId xmlns:a16="http://schemas.microsoft.com/office/drawing/2014/main" val="1744866114"/>
                  </a:ext>
                </a:extLst>
              </a:tr>
              <a:tr h="801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</a:t>
                      </a:r>
                      <a:endParaRPr lang="en-US" sz="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Orderly at all times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Use classroom manners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Keep your area neat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Listen to your teacher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No running or horse playing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extLst>
                  <a:ext uri="{0D108BD9-81ED-4DB2-BD59-A6C34878D82A}">
                    <a16:rowId xmlns:a16="http://schemas.microsoft.com/office/drawing/2014/main" val="1558872094"/>
                  </a:ext>
                </a:extLst>
              </a:tr>
              <a:tr h="870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</a:t>
                      </a:r>
                      <a:endParaRPr lang="en-US" sz="4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                     Always Putting Safety First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Maintain self-control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Listen and follow directions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Ask before leaving your seat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>
                          <a:effectLst/>
                        </a:rPr>
                        <a:t>Report any problems to the teacher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extLst>
                  <a:ext uri="{0D108BD9-81ED-4DB2-BD59-A6C34878D82A}">
                    <a16:rowId xmlns:a16="http://schemas.microsoft.com/office/drawing/2014/main" val="1859441517"/>
                  </a:ext>
                </a:extLst>
              </a:tr>
              <a:tr h="801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</a:t>
                      </a:r>
                      <a:endParaRPr lang="en-US" sz="4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Ready for success</a:t>
                      </a: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 dirty="0">
                          <a:effectLst/>
                        </a:rPr>
                        <a:t>Try your best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 dirty="0">
                          <a:effectLst/>
                        </a:rPr>
                        <a:t>Participate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en-US" sz="400" dirty="0">
                          <a:effectLst/>
                        </a:rPr>
                        <a:t>Learn and follow classroom expectations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53" marR="22553" marT="0" marB="0"/>
                </a:tc>
                <a:extLst>
                  <a:ext uri="{0D108BD9-81ED-4DB2-BD59-A6C34878D82A}">
                    <a16:rowId xmlns:a16="http://schemas.microsoft.com/office/drawing/2014/main" val="3931574815"/>
                  </a:ext>
                </a:extLst>
              </a:tr>
            </a:tbl>
          </a:graphicData>
        </a:graphic>
      </p:graphicFrame>
      <p:sp>
        <p:nvSpPr>
          <p:cNvPr id="5" name="Text Box 21">
            <a:extLst>
              <a:ext uri="{FF2B5EF4-FFF2-40B4-BE49-F238E27FC236}">
                <a16:creationId xmlns:a16="http://schemas.microsoft.com/office/drawing/2014/main" id="{FF070676-4433-4CF2-8D4E-7D86FDEDE15C}"/>
              </a:ext>
            </a:extLst>
          </p:cNvPr>
          <p:cNvSpPr txBox="1"/>
          <p:nvPr/>
        </p:nvSpPr>
        <p:spPr>
          <a:xfrm>
            <a:off x="5292725" y="2447925"/>
            <a:ext cx="571500" cy="1119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11DDBA4B-CCA7-49F8-8224-7316DC2989AF}"/>
              </a:ext>
            </a:extLst>
          </p:cNvPr>
          <p:cNvSpPr txBox="1"/>
          <p:nvPr/>
        </p:nvSpPr>
        <p:spPr>
          <a:xfrm>
            <a:off x="5156200" y="3968750"/>
            <a:ext cx="701675" cy="1119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71">
            <a:extLst>
              <a:ext uri="{FF2B5EF4-FFF2-40B4-BE49-F238E27FC236}">
                <a16:creationId xmlns:a16="http://schemas.microsoft.com/office/drawing/2014/main" id="{3D9BB014-4A88-472E-9661-13B09408949D}"/>
              </a:ext>
            </a:extLst>
          </p:cNvPr>
          <p:cNvSpPr txBox="1"/>
          <p:nvPr/>
        </p:nvSpPr>
        <p:spPr>
          <a:xfrm>
            <a:off x="5162550" y="5422900"/>
            <a:ext cx="647700" cy="111918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295893C5-3302-4D6B-937C-2AAEA92F35E3}"/>
              </a:ext>
            </a:extLst>
          </p:cNvPr>
          <p:cNvSpPr txBox="1"/>
          <p:nvPr/>
        </p:nvSpPr>
        <p:spPr>
          <a:xfrm>
            <a:off x="5213350" y="6723063"/>
            <a:ext cx="573088" cy="111918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D745789-CBB0-4387-85EC-6D0C7053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1008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73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52BBE9377014DB1225F76DBB100CD" ma:contentTypeVersion="18" ma:contentTypeDescription="Create a new document." ma:contentTypeScope="" ma:versionID="b06f1336032a6d8a3e2fec49c5562e92">
  <xsd:schema xmlns:xsd="http://www.w3.org/2001/XMLSchema" xmlns:xs="http://www.w3.org/2001/XMLSchema" xmlns:p="http://schemas.microsoft.com/office/2006/metadata/properties" xmlns:ns3="95f9bb2b-9a00-4a86-b849-182100311590" xmlns:ns4="85e8f4f5-8de8-4f63-8c87-735fec2150e1" targetNamespace="http://schemas.microsoft.com/office/2006/metadata/properties" ma:root="true" ma:fieldsID="49176eeb1072c684b41a42eba063102b" ns3:_="" ns4:_="">
    <xsd:import namespace="95f9bb2b-9a00-4a86-b849-182100311590"/>
    <xsd:import namespace="85e8f4f5-8de8-4f63-8c87-735fec2150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bb2b-9a00-4a86-b849-182100311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8f4f5-8de8-4f63-8c87-735fec215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f9bb2b-9a00-4a86-b849-182100311590" xsi:nil="true"/>
  </documentManagement>
</p:properties>
</file>

<file path=customXml/itemProps1.xml><?xml version="1.0" encoding="utf-8"?>
<ds:datastoreItem xmlns:ds="http://schemas.openxmlformats.org/officeDocument/2006/customXml" ds:itemID="{01C89281-6BE5-4520-A04A-1BA37C1BE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9bb2b-9a00-4a86-b849-182100311590"/>
    <ds:schemaRef ds:uri="85e8f4f5-8de8-4f63-8c87-735fec215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83F298-6D3E-467B-AB3F-42606D7E8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2757F-957E-4DB8-8C1A-7ABD012F2744}">
  <ds:schemaRefs>
    <ds:schemaRef ds:uri="95f9bb2b-9a00-4a86-b849-182100311590"/>
    <ds:schemaRef ds:uri="85e8f4f5-8de8-4f63-8c87-735fec2150e1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543</Words>
  <Application>Microsoft Office PowerPoint</Application>
  <PresentationFormat>On-screen Show (16:9)</PresentationFormat>
  <Paragraphs>105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Symbol</vt:lpstr>
      <vt:lpstr>Times New Roman</vt:lpstr>
      <vt:lpstr>Simple Light</vt:lpstr>
      <vt:lpstr>PowerPoint Presentation</vt:lpstr>
      <vt:lpstr>All About Me</vt:lpstr>
      <vt:lpstr>PowerPoint Presentation</vt:lpstr>
      <vt:lpstr>Supply List</vt:lpstr>
      <vt:lpstr>Roaring Behavior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Mainhart, Kathleen</dc:creator>
  <cp:lastModifiedBy>Mainhart, Kathleen</cp:lastModifiedBy>
  <cp:revision>3</cp:revision>
  <dcterms:modified xsi:type="dcterms:W3CDTF">2024-08-02T17:54:34Z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0x0101009EB52BBE9377014DB1225F76DBB100CD</vt:lpwstr>
  </property>
</Properties>
</file>